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99" r:id="rId2"/>
    <p:sldId id="280" r:id="rId3"/>
    <p:sldId id="256" r:id="rId4"/>
    <p:sldId id="324" r:id="rId5"/>
    <p:sldId id="314" r:id="rId6"/>
    <p:sldId id="315" r:id="rId7"/>
    <p:sldId id="316" r:id="rId8"/>
    <p:sldId id="317" r:id="rId9"/>
    <p:sldId id="325" r:id="rId10"/>
    <p:sldId id="326" r:id="rId11"/>
    <p:sldId id="327" r:id="rId12"/>
    <p:sldId id="328" r:id="rId13"/>
    <p:sldId id="329" r:id="rId14"/>
    <p:sldId id="330" r:id="rId15"/>
    <p:sldId id="30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9900"/>
    <a:srgbClr val="800000"/>
    <a:srgbClr val="996633"/>
    <a:srgbClr val="9933FF"/>
    <a:srgbClr val="66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822" autoAdjust="0"/>
  </p:normalViewPr>
  <p:slideViewPr>
    <p:cSldViewPr>
      <p:cViewPr varScale="1">
        <p:scale>
          <a:sx n="79" d="100"/>
          <a:sy n="79" d="100"/>
        </p:scale>
        <p:origin x="-106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76C66-F45A-4F11-945A-4CB3DF50DC52}" type="datetimeFigureOut">
              <a:rPr lang="en-US" smtClean="0"/>
              <a:pPr/>
              <a:t>10/1/2015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16A044-E4FC-4874-B858-63DCF5A24C92}" type="slidenum">
              <a:rPr lang="en-US" smtClean="0"/>
              <a:pPr/>
              <a:t>‹#›</a:t>
            </a:fld>
            <a:endParaRPr lang="en-US"/>
          </a:p>
        </p:txBody>
      </p:sp>
    </p:spTree>
    <p:extLst>
      <p:ext uri="{BB962C8B-B14F-4D97-AF65-F5344CB8AC3E}">
        <p14:creationId xmlns="" xmlns:p14="http://schemas.microsoft.com/office/powerpoint/2010/main" val="2561267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10/1/2015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10/1/2015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10/1/2015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10/1/2015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10/1/2015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10/1/2015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10/1/2015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slow">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10/1/2015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cover dir="u"/>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876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user\Desktop\Bitmap in Cover 5 &amp; 6.cdr.jpg"/>
          <p:cNvPicPr>
            <a:picLocks noChangeAspect="1" noChangeArrowheads="1"/>
          </p:cNvPicPr>
          <p:nvPr/>
        </p:nvPicPr>
        <p:blipFill>
          <a:blip r:embed="rId2" cstate="print"/>
          <a:srcRect t="3279" b="26220"/>
          <a:stretch>
            <a:fillRect/>
          </a:stretch>
        </p:blipFill>
        <p:spPr bwMode="auto">
          <a:xfrm>
            <a:off x="1295400" y="0"/>
            <a:ext cx="6867969" cy="6553200"/>
          </a:xfrm>
          <a:prstGeom prst="rect">
            <a:avLst/>
          </a:prstGeom>
          <a:noFill/>
        </p:spPr>
      </p:pic>
      <p:sp>
        <p:nvSpPr>
          <p:cNvPr id="6" name="Rectangle 5"/>
          <p:cNvSpPr/>
          <p:nvPr/>
        </p:nvSpPr>
        <p:spPr>
          <a:xfrm>
            <a:off x="0" y="4648200"/>
            <a:ext cx="9144000" cy="2209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800" y="6248400"/>
            <a:ext cx="8534400" cy="457200"/>
          </a:xfrm>
        </p:spPr>
        <p:txBody>
          <a:bodyPr>
            <a:normAutofit/>
          </a:bodyPr>
          <a:lstStyle/>
          <a:p>
            <a:pPr algn="ctr"/>
            <a:r>
              <a:rPr lang="en-US" sz="1500" b="1" cap="none" dirty="0">
                <a:solidFill>
                  <a:schemeClr val="tx1"/>
                </a:solidFill>
                <a:effectLst/>
                <a:latin typeface="Arial" pitchFamily="34" charset="0"/>
                <a:cs typeface="Arial" pitchFamily="34" charset="0"/>
              </a:rPr>
              <a:t>CATECHETICAL TEXTBOOK SERIES OF THE SYRO - MALABAR CHURCH</a:t>
            </a:r>
          </a:p>
        </p:txBody>
      </p:sp>
      <p:sp>
        <p:nvSpPr>
          <p:cNvPr id="7" name="Title 1"/>
          <p:cNvSpPr txBox="1">
            <a:spLocks/>
          </p:cNvSpPr>
          <p:nvPr/>
        </p:nvSpPr>
        <p:spPr>
          <a:xfrm rot="16200000">
            <a:off x="-1600199" y="2286000"/>
            <a:ext cx="4572000" cy="6096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normalizeH="0" baseline="0" noProof="0" dirty="0">
                <a:uLnTx/>
                <a:uFillTx/>
                <a:latin typeface="Arial" pitchFamily="34" charset="0"/>
                <a:ea typeface="+mj-ea"/>
                <a:cs typeface="Arial" pitchFamily="34" charset="0"/>
              </a:rPr>
              <a:t>ON THE PATH OF SALVATION - 6</a:t>
            </a:r>
          </a:p>
        </p:txBody>
      </p:sp>
      <p:sp>
        <p:nvSpPr>
          <p:cNvPr id="8" name="Title 1"/>
          <p:cNvSpPr txBox="1">
            <a:spLocks/>
          </p:cNvSpPr>
          <p:nvPr/>
        </p:nvSpPr>
        <p:spPr>
          <a:xfrm>
            <a:off x="1295400" y="4800600"/>
            <a:ext cx="6629400" cy="1828800"/>
          </a:xfrm>
          <a:prstGeom prst="rect">
            <a:avLst/>
          </a:prstGeom>
        </p:spPr>
        <p:txBody>
          <a:bodyPr vert="horz" anchor="t">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500" b="1" dirty="0">
                <a:ln w="28575">
                  <a:solidFill>
                    <a:schemeClr val="bg1"/>
                  </a:solidFill>
                </a:ln>
                <a:solidFill>
                  <a:srgbClr val="FF0000"/>
                </a:solidFill>
                <a:latin typeface="Cooper Std Black" pitchFamily="18" charset="0"/>
                <a:ea typeface="+mj-ea"/>
                <a:cs typeface="Times New Roman" pitchFamily="18" charset="0"/>
              </a:rPr>
              <a:t>PEOPLE WHO</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Times New Roman" pitchFamily="18" charset="0"/>
              </a:rPr>
              <a:t>EXPERIENCED JESUS</a:t>
            </a:r>
            <a:endPar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Arial" pitchFamily="34" charset="0"/>
            </a:endParaRPr>
          </a:p>
        </p:txBody>
      </p:sp>
      <p:sp>
        <p:nvSpPr>
          <p:cNvPr id="9" name="Chord 8"/>
          <p:cNvSpPr/>
          <p:nvPr/>
        </p:nvSpPr>
        <p:spPr>
          <a:xfrm rot="1474083">
            <a:off x="8018000" y="5345893"/>
            <a:ext cx="1765689" cy="1199332"/>
          </a:xfrm>
          <a:prstGeom prst="chord">
            <a:avLst>
              <a:gd name="adj1" fmla="val 2689439"/>
              <a:gd name="adj2" fmla="val 16159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0" y="5334000"/>
            <a:ext cx="685800" cy="861774"/>
          </a:xfrm>
          <a:prstGeom prst="rect">
            <a:avLst/>
          </a:prstGeom>
          <a:noFill/>
        </p:spPr>
        <p:txBody>
          <a:bodyPr wrap="square" rtlCol="0">
            <a:spAutoFit/>
          </a:bodyPr>
          <a:lstStyle/>
          <a:p>
            <a:r>
              <a:rPr lang="en-US" sz="5000" b="1" dirty="0">
                <a:latin typeface="Cooper Std Black" pitchFamily="18" charset="0"/>
              </a:rPr>
              <a:t>6</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7000"/>
                            </p:stCondLst>
                            <p:childTnLst>
                              <p:par>
                                <p:cTn id="15" presetID="2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90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 y="2667000"/>
            <a:ext cx="8991600" cy="2362200"/>
          </a:xfrm>
          <a:prstGeom prst="roundRect">
            <a:avLst>
              <a:gd name="adj" fmla="val 18137"/>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 y="2514600"/>
            <a:ext cx="8991600" cy="2362200"/>
          </a:xfrm>
          <a:prstGeom prst="roundRect">
            <a:avLst>
              <a:gd name="adj" fmla="val 1813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3124200"/>
            <a:ext cx="9144000" cy="838200"/>
          </a:xfrm>
        </p:spPr>
        <p:txBody>
          <a:bodyPr>
            <a:noAutofit/>
          </a:bodyPr>
          <a:lstStyle/>
          <a:p>
            <a:pPr algn="ctr"/>
            <a:r>
              <a:rPr lang="en-US" sz="3500" b="1" dirty="0">
                <a:solidFill>
                  <a:srgbClr val="002060"/>
                </a:solidFill>
                <a:latin typeface="Cooper Std Black" pitchFamily="18" charset="0"/>
                <a:cs typeface="Times New Roman" pitchFamily="18" charset="0"/>
              </a:rPr>
              <a:t>Read the word of god:</a:t>
            </a:r>
            <a:br>
              <a:rPr lang="en-US" sz="3500" b="1" dirty="0">
                <a:solidFill>
                  <a:srgbClr val="002060"/>
                </a:solidFill>
                <a:latin typeface="Cooper Std Black" pitchFamily="18" charset="0"/>
                <a:cs typeface="Times New Roman" pitchFamily="18" charset="0"/>
              </a:rPr>
            </a:br>
            <a:endParaRPr lang="en-US" sz="3500" b="1" dirty="0">
              <a:solidFill>
                <a:srgbClr val="002060"/>
              </a:solidFill>
              <a:latin typeface="Cooper Std Black" pitchFamily="18" charset="0"/>
              <a:cs typeface="Times New Roman" pitchFamily="18" charset="0"/>
            </a:endParaRPr>
          </a:p>
        </p:txBody>
      </p:sp>
      <p:sp>
        <p:nvSpPr>
          <p:cNvPr id="5" name="Content Placeholder 2"/>
          <p:cNvSpPr>
            <a:spLocks noGrp="1"/>
          </p:cNvSpPr>
          <p:nvPr>
            <p:ph idx="1"/>
          </p:nvPr>
        </p:nvSpPr>
        <p:spPr>
          <a:xfrm>
            <a:off x="228600" y="3733800"/>
            <a:ext cx="8686800" cy="533400"/>
          </a:xfrm>
        </p:spPr>
        <p:txBody>
          <a:bodyPr>
            <a:noAutofit/>
          </a:bodyPr>
          <a:lstStyle/>
          <a:p>
            <a:pPr algn="ctr">
              <a:buNone/>
            </a:pPr>
            <a:r>
              <a:rPr lang="en-US" sz="3000" dirty="0">
                <a:solidFill>
                  <a:schemeClr val="tx1"/>
                </a:solidFill>
                <a:latin typeface="Arial Narrow" pitchFamily="34" charset="0"/>
                <a:cs typeface="Times New Roman" pitchFamily="18" charset="0"/>
              </a:rPr>
              <a:t>John 20:19-29</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6200" y="1600200"/>
            <a:ext cx="8991600" cy="4495800"/>
          </a:xfrm>
          <a:prstGeom prst="ellipse">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 y="1600200"/>
            <a:ext cx="8382000" cy="449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3429000"/>
            <a:ext cx="9144000" cy="838200"/>
          </a:xfrm>
        </p:spPr>
        <p:txBody>
          <a:bodyPr>
            <a:noAutofit/>
          </a:bodyPr>
          <a:lstStyle/>
          <a:p>
            <a:pPr algn="ctr"/>
            <a:r>
              <a:rPr lang="en-US" sz="3500" b="1" dirty="0">
                <a:solidFill>
                  <a:srgbClr val="FF0000"/>
                </a:solidFill>
                <a:latin typeface="Cooper Std Black" pitchFamily="18" charset="0"/>
                <a:cs typeface="Times New Roman" pitchFamily="18" charset="0"/>
              </a:rPr>
              <a:t>WORD OF GOD FOR GUIDANCE</a:t>
            </a:r>
            <a:br>
              <a:rPr lang="en-US" sz="3500" b="1" dirty="0">
                <a:solidFill>
                  <a:srgbClr val="FF0000"/>
                </a:solidFill>
                <a:latin typeface="Cooper Std Black" pitchFamily="18" charset="0"/>
                <a:cs typeface="Times New Roman" pitchFamily="18" charset="0"/>
              </a:rPr>
            </a:br>
            <a:endParaRPr lang="en-US" sz="3500" b="1" dirty="0">
              <a:solidFill>
                <a:srgbClr val="FF0000"/>
              </a:solidFill>
              <a:latin typeface="Cooper Std Black" pitchFamily="18" charset="0"/>
              <a:cs typeface="Times New Roman" pitchFamily="18" charset="0"/>
            </a:endParaRPr>
          </a:p>
        </p:txBody>
      </p:sp>
      <p:sp>
        <p:nvSpPr>
          <p:cNvPr id="5" name="Content Placeholder 2"/>
          <p:cNvSpPr>
            <a:spLocks noGrp="1"/>
          </p:cNvSpPr>
          <p:nvPr>
            <p:ph idx="1"/>
          </p:nvPr>
        </p:nvSpPr>
        <p:spPr>
          <a:xfrm>
            <a:off x="685800" y="4114800"/>
            <a:ext cx="7696200" cy="914400"/>
          </a:xfrm>
        </p:spPr>
        <p:txBody>
          <a:bodyPr>
            <a:noAutofit/>
          </a:bodyPr>
          <a:lstStyle/>
          <a:p>
            <a:pPr algn="ctr">
              <a:buNone/>
            </a:pPr>
            <a:r>
              <a:rPr lang="en-US" sz="3000" dirty="0">
                <a:solidFill>
                  <a:schemeClr val="tx1"/>
                </a:solidFill>
                <a:latin typeface="Arial Narrow" pitchFamily="34" charset="0"/>
                <a:cs typeface="Times New Roman" pitchFamily="18" charset="0"/>
              </a:rPr>
              <a:t>"Blessed are those who have not seen and yet have</a:t>
            </a:r>
          </a:p>
          <a:p>
            <a:pPr algn="ctr">
              <a:buNone/>
            </a:pPr>
            <a:r>
              <a:rPr lang="en-US" sz="3000" dirty="0">
                <a:solidFill>
                  <a:schemeClr val="tx1"/>
                </a:solidFill>
                <a:latin typeface="Arial Narrow" pitchFamily="34" charset="0"/>
                <a:cs typeface="Times New Roman" pitchFamily="18" charset="0"/>
              </a:rPr>
              <a:t> come to believe." (Jn.20:29).</a:t>
            </a:r>
            <a:endParaRPr lang="en-US" sz="3000" dirty="0">
              <a:solidFill>
                <a:schemeClr val="tx1"/>
              </a:solidFill>
              <a:latin typeface="Arial Narrow" pitchFamily="34" charset="0"/>
              <a:cs typeface="Times New Roman" pitchFamily="18" charset="0"/>
            </a:endParaRPr>
          </a:p>
        </p:txBody>
      </p:sp>
      <p:pic>
        <p:nvPicPr>
          <p:cNvPr id="8" name="Picture 7" descr="Chapter1_1.jpg"/>
          <p:cNvPicPr>
            <a:picLocks noChangeAspect="1"/>
          </p:cNvPicPr>
          <p:nvPr/>
        </p:nvPicPr>
        <p:blipFill>
          <a:blip r:embed="rId2" cstate="print">
            <a:lum contrast="40000"/>
          </a:blip>
          <a:stretch>
            <a:fillRect/>
          </a:stretch>
        </p:blipFill>
        <p:spPr>
          <a:xfrm>
            <a:off x="2829479" y="685800"/>
            <a:ext cx="3571321" cy="2286000"/>
          </a:xfrm>
          <a:prstGeom prst="rect">
            <a:avLst/>
          </a:prstGeom>
          <a:ln w="28575">
            <a:solidFill>
              <a:srgbClr val="00B0F0"/>
            </a:solidFill>
          </a:ln>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2743200"/>
            <a:ext cx="8382000" cy="2362200"/>
          </a:xfrm>
          <a:prstGeom prst="rect">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209800"/>
            <a:ext cx="8382000" cy="23622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514600"/>
            <a:ext cx="9144000" cy="838200"/>
          </a:xfrm>
        </p:spPr>
        <p:txBody>
          <a:bodyPr>
            <a:noAutofit/>
          </a:bodyPr>
          <a:lstStyle/>
          <a:p>
            <a:pPr algn="ctr"/>
            <a:r>
              <a:rPr lang="en-US" sz="3500" b="1" dirty="0">
                <a:solidFill>
                  <a:srgbClr val="00B0F0"/>
                </a:solidFill>
                <a:latin typeface="Cooper Std Black" pitchFamily="18" charset="0"/>
                <a:cs typeface="Times New Roman" pitchFamily="18" charset="0"/>
              </a:rPr>
              <a:t>LET US DO</a:t>
            </a:r>
            <a:r>
              <a:rPr lang="en-US" sz="3500" dirty="0">
                <a:solidFill>
                  <a:srgbClr val="00B0F0"/>
                </a:solidFill>
                <a:latin typeface="Cooper Std Black" pitchFamily="18" charset="0"/>
                <a:cs typeface="Times New Roman" pitchFamily="18" charset="0"/>
              </a:rPr>
              <a:t>:</a:t>
            </a:r>
          </a:p>
        </p:txBody>
      </p:sp>
      <p:sp>
        <p:nvSpPr>
          <p:cNvPr id="5" name="Content Placeholder 2"/>
          <p:cNvSpPr>
            <a:spLocks noGrp="1"/>
          </p:cNvSpPr>
          <p:nvPr>
            <p:ph idx="1"/>
          </p:nvPr>
        </p:nvSpPr>
        <p:spPr>
          <a:xfrm>
            <a:off x="304800" y="3429000"/>
            <a:ext cx="8153400" cy="914400"/>
          </a:xfrm>
        </p:spPr>
        <p:txBody>
          <a:bodyPr>
            <a:noAutofit/>
          </a:bodyPr>
          <a:lstStyle/>
          <a:p>
            <a:pPr algn="ctr">
              <a:buNone/>
            </a:pPr>
            <a:r>
              <a:rPr lang="en-US" sz="3000" dirty="0">
                <a:solidFill>
                  <a:schemeClr val="tx1"/>
                </a:solidFill>
                <a:latin typeface="Arial Narrow" pitchFamily="34" charset="0"/>
                <a:cs typeface="Times New Roman" pitchFamily="18" charset="0"/>
              </a:rPr>
              <a:t>Write a story about St. Thomas that is told in our tradition</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2400" y="2667000"/>
            <a:ext cx="8763000" cy="2743200"/>
          </a:xfrm>
          <a:prstGeom prst="ellipse">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52400" y="2514600"/>
            <a:ext cx="8763000" cy="27432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667000"/>
            <a:ext cx="9144000" cy="990600"/>
          </a:xfrm>
        </p:spPr>
        <p:txBody>
          <a:bodyPr>
            <a:noAutofit/>
          </a:bodyPr>
          <a:lstStyle/>
          <a:p>
            <a:pPr algn="ctr"/>
            <a:r>
              <a:rPr lang="en-US" sz="3500" b="1" dirty="0">
                <a:solidFill>
                  <a:srgbClr val="FF00FF"/>
                </a:solidFill>
                <a:latin typeface="Cooper Std Black" pitchFamily="18" charset="0"/>
                <a:cs typeface="Times New Roman" pitchFamily="18" charset="0"/>
              </a:rPr>
              <a:t>MY DECISION</a:t>
            </a:r>
            <a:endParaRPr lang="en-US" sz="3500" dirty="0">
              <a:solidFill>
                <a:srgbClr val="FF00FF"/>
              </a:solidFill>
              <a:latin typeface="Cooper Std Black" pitchFamily="18" charset="0"/>
              <a:cs typeface="Times New Roman" pitchFamily="18" charset="0"/>
            </a:endParaRPr>
          </a:p>
        </p:txBody>
      </p:sp>
      <p:sp>
        <p:nvSpPr>
          <p:cNvPr id="5" name="Content Placeholder 2"/>
          <p:cNvSpPr>
            <a:spLocks noGrp="1"/>
          </p:cNvSpPr>
          <p:nvPr>
            <p:ph idx="1"/>
          </p:nvPr>
        </p:nvSpPr>
        <p:spPr>
          <a:xfrm>
            <a:off x="609600" y="3581400"/>
            <a:ext cx="7848600" cy="1295400"/>
          </a:xfrm>
        </p:spPr>
        <p:txBody>
          <a:bodyPr>
            <a:noAutofit/>
          </a:bodyPr>
          <a:lstStyle/>
          <a:p>
            <a:pPr marL="0" indent="0" algn="ctr">
              <a:buNone/>
            </a:pPr>
            <a:r>
              <a:rPr lang="en-US" sz="3000" dirty="0">
                <a:solidFill>
                  <a:schemeClr val="tx1"/>
                </a:solidFill>
                <a:latin typeface="Arial Narrow" pitchFamily="34" charset="0"/>
                <a:cs typeface="Times New Roman" pitchFamily="18" charset="0"/>
              </a:rPr>
              <a:t>I will repeatedly recite the acclamation:</a:t>
            </a:r>
          </a:p>
          <a:p>
            <a:pPr marL="0" indent="0" algn="ctr">
              <a:buNone/>
            </a:pPr>
            <a:r>
              <a:rPr lang="en-US" sz="3000" dirty="0">
                <a:solidFill>
                  <a:schemeClr val="tx1"/>
                </a:solidFill>
                <a:latin typeface="Arial Narrow" pitchFamily="34" charset="0"/>
                <a:cs typeface="Times New Roman" pitchFamily="18" charset="0"/>
              </a:rPr>
              <a:t> "My Lord, My God."</a:t>
            </a:r>
          </a:p>
          <a:p>
            <a:pPr marL="0" indent="0" algn="ctr">
              <a:buNone/>
            </a:pPr>
            <a:endParaRPr lang="en-US" sz="3000" dirty="0">
              <a:solidFill>
                <a:schemeClr val="tx1"/>
              </a:solidFill>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85800"/>
            <a:ext cx="91440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685800"/>
            <a:ext cx="9144000" cy="838200"/>
          </a:xfrm>
        </p:spPr>
        <p:txBody>
          <a:bodyPr>
            <a:normAutofit/>
          </a:bodyPr>
          <a:lstStyle/>
          <a:p>
            <a:pPr algn="ctr"/>
            <a:r>
              <a:rPr lang="en-US" sz="3000" b="1" dirty="0">
                <a:solidFill>
                  <a:srgbClr val="FF00FF"/>
                </a:solidFill>
                <a:latin typeface="Cooper Std Black" pitchFamily="18" charset="0"/>
                <a:cs typeface="Times New Roman" pitchFamily="18" charset="0"/>
              </a:rPr>
              <a:t>LET US Find out the answer</a:t>
            </a:r>
          </a:p>
        </p:txBody>
      </p:sp>
      <p:sp>
        <p:nvSpPr>
          <p:cNvPr id="5" name="Content Placeholder 2"/>
          <p:cNvSpPr>
            <a:spLocks noGrp="1"/>
          </p:cNvSpPr>
          <p:nvPr>
            <p:ph idx="1"/>
          </p:nvPr>
        </p:nvSpPr>
        <p:spPr>
          <a:xfrm>
            <a:off x="381000" y="1905000"/>
            <a:ext cx="8153400" cy="1447800"/>
          </a:xfrm>
        </p:spPr>
        <p:txBody>
          <a:bodyPr>
            <a:noAutofit/>
          </a:bodyPr>
          <a:lstStyle/>
          <a:p>
            <a:pPr marL="347663" indent="-347663" algn="just">
              <a:buNone/>
            </a:pPr>
            <a:r>
              <a:rPr lang="en-US" sz="2800" dirty="0">
                <a:solidFill>
                  <a:schemeClr val="tx1"/>
                </a:solidFill>
                <a:latin typeface="Arial Narrow" pitchFamily="34" charset="0"/>
                <a:cs typeface="Times New Roman" pitchFamily="18" charset="0"/>
              </a:rPr>
              <a:t>1. What was the reaction of St. Thomas when he came to know that the other     disciples had seen the risen Lord?</a:t>
            </a:r>
          </a:p>
          <a:p>
            <a:pPr marL="347663" indent="-347663" algn="just">
              <a:buNone/>
            </a:pPr>
            <a:r>
              <a:rPr lang="en-US" sz="2800" dirty="0">
                <a:solidFill>
                  <a:schemeClr val="tx1"/>
                </a:solidFill>
                <a:latin typeface="Arial Narrow" pitchFamily="34" charset="0"/>
                <a:cs typeface="Times New Roman" pitchFamily="18" charset="0"/>
              </a:rPr>
              <a:t>2. How did Jesus fulfill the wish of St. Thomas?</a:t>
            </a:r>
          </a:p>
          <a:p>
            <a:pPr marL="347663" indent="-347663" algn="just">
              <a:buNone/>
            </a:pPr>
            <a:r>
              <a:rPr lang="en-US" sz="2800" dirty="0">
                <a:solidFill>
                  <a:schemeClr val="tx1"/>
                </a:solidFill>
                <a:latin typeface="Arial Narrow" pitchFamily="34" charset="0"/>
                <a:cs typeface="Times New Roman" pitchFamily="18" charset="0"/>
              </a:rPr>
              <a:t>3. What did St. Thomas do When he saw the risen Jesus?</a:t>
            </a:r>
          </a:p>
          <a:p>
            <a:pPr marL="347663" indent="-347663" algn="just">
              <a:buNone/>
            </a:pPr>
            <a:r>
              <a:rPr lang="en-US" sz="2800" dirty="0">
                <a:solidFill>
                  <a:schemeClr val="tx1"/>
                </a:solidFill>
                <a:latin typeface="Arial Narrow" pitchFamily="34" charset="0"/>
                <a:cs typeface="Times New Roman" pitchFamily="18" charset="0"/>
              </a:rPr>
              <a:t>4. What was the greeting of the risen Lord whenever He met his disciples?</a:t>
            </a:r>
          </a:p>
          <a:p>
            <a:pPr marL="347663" indent="-347663" algn="just">
              <a:buNone/>
            </a:pPr>
            <a:r>
              <a:rPr lang="en-US" sz="2800" dirty="0">
                <a:solidFill>
                  <a:schemeClr val="tx1"/>
                </a:solidFill>
                <a:latin typeface="Arial Narrow" pitchFamily="34" charset="0"/>
                <a:cs typeface="Times New Roman" pitchFamily="18" charset="0"/>
              </a:rPr>
              <a:t>5. What was the criterion given by St Peter while choosing the disciple instead of Judas? </a:t>
            </a:r>
          </a:p>
          <a:p>
            <a:pPr marL="347663" indent="-347663" algn="just">
              <a:buNone/>
            </a:pPr>
            <a:endParaRPr lang="en-US" sz="2800" dirty="0">
              <a:solidFill>
                <a:schemeClr val="tx1"/>
              </a:solidFill>
              <a:latin typeface="Arial Narrow" pitchFamily="34" charset="0"/>
              <a:cs typeface="Times New Roman" pitchFamily="18" charset="0"/>
            </a:endParaRPr>
          </a:p>
        </p:txBody>
      </p:sp>
      <p:grpSp>
        <p:nvGrpSpPr>
          <p:cNvPr id="2" name="Group 8"/>
          <p:cNvGrpSpPr/>
          <p:nvPr/>
        </p:nvGrpSpPr>
        <p:grpSpPr>
          <a:xfrm>
            <a:off x="0" y="1447800"/>
            <a:ext cx="9144000" cy="76200"/>
            <a:chOff x="0" y="1981200"/>
            <a:chExt cx="9144000" cy="76200"/>
          </a:xfrm>
        </p:grpSpPr>
        <p:sp>
          <p:nvSpPr>
            <p:cNvPr id="7" name="Rectangle 6"/>
            <p:cNvSpPr/>
            <p:nvPr/>
          </p:nvSpPr>
          <p:spPr>
            <a:xfrm>
              <a:off x="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457200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9"/>
          <p:cNvGrpSpPr/>
          <p:nvPr/>
        </p:nvGrpSpPr>
        <p:grpSpPr>
          <a:xfrm>
            <a:off x="0" y="6096000"/>
            <a:ext cx="9144000" cy="76200"/>
            <a:chOff x="0" y="1981200"/>
            <a:chExt cx="9144000" cy="76200"/>
          </a:xfrm>
        </p:grpSpPr>
        <p:sp>
          <p:nvSpPr>
            <p:cNvPr id="11" name="Rectangle 10"/>
            <p:cNvSpPr/>
            <p:nvPr/>
          </p:nvSpPr>
          <p:spPr>
            <a:xfrm>
              <a:off x="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0800000">
              <a:off x="457200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6" name="Picture 4" descr="C:\Users\user\Desktop\vadafone\G_Multi01.gif"/>
          <p:cNvPicPr>
            <a:picLocks noChangeAspect="1" noChangeArrowheads="1" noCrop="1"/>
          </p:cNvPicPr>
          <p:nvPr/>
        </p:nvPicPr>
        <p:blipFill>
          <a:blip r:embed="rId2" cstate="print"/>
          <a:srcRect/>
          <a:stretch>
            <a:fillRect/>
          </a:stretch>
        </p:blipFill>
        <p:spPr bwMode="auto">
          <a:xfrm>
            <a:off x="1828800" y="1600200"/>
            <a:ext cx="5410200" cy="3657600"/>
          </a:xfrm>
          <a:prstGeom prst="rect">
            <a:avLst/>
          </a:prstGeom>
          <a:noFill/>
        </p:spPr>
      </p:pic>
      <p:pic>
        <p:nvPicPr>
          <p:cNvPr id="9" name="Picture 2" descr="C:\Users\user\Desktop\SMCC PHOTO\Candle-06-june.gif"/>
          <p:cNvPicPr>
            <a:picLocks noChangeAspect="1" noChangeArrowheads="1" noCrop="1"/>
          </p:cNvPicPr>
          <p:nvPr/>
        </p:nvPicPr>
        <p:blipFill>
          <a:blip r:embed="rId3" cstate="print"/>
          <a:srcRect/>
          <a:stretch>
            <a:fillRect/>
          </a:stretch>
        </p:blipFill>
        <p:spPr bwMode="auto">
          <a:xfrm>
            <a:off x="3810000" y="1357544"/>
            <a:ext cx="1524000" cy="2071456"/>
          </a:xfrm>
          <a:prstGeom prst="rect">
            <a:avLst/>
          </a:prstGeom>
          <a:noFill/>
        </p:spPr>
      </p:pic>
      <p:sp>
        <p:nvSpPr>
          <p:cNvPr id="5" name="Rectangle 4"/>
          <p:cNvSpPr/>
          <p:nvPr/>
        </p:nvSpPr>
        <p:spPr>
          <a:xfrm>
            <a:off x="914400" y="4343400"/>
            <a:ext cx="7315200" cy="124649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Thank </a:t>
            </a:r>
            <a:r>
              <a:rPr lang="en-US" sz="7500" b="1"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you</a:t>
            </a:r>
            <a:endPar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endParaRPr>
          </a:p>
        </p:txBody>
      </p:sp>
      <p:pic>
        <p:nvPicPr>
          <p:cNvPr id="14" name="Picture 8" descr="mobile 032"/>
          <p:cNvPicPr>
            <a:picLocks noChangeAspect="1" noChangeArrowheads="1" noCrop="1"/>
          </p:cNvPicPr>
          <p:nvPr/>
        </p:nvPicPr>
        <p:blipFill>
          <a:blip r:embed="rId4" cstate="print"/>
          <a:srcRect/>
          <a:stretch>
            <a:fillRect/>
          </a:stretch>
        </p:blipFill>
        <p:spPr bwMode="auto">
          <a:xfrm rot="19266774">
            <a:off x="3962138" y="3504262"/>
            <a:ext cx="1257057" cy="928432"/>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2" dur="2000" fill="hold"/>
                                        <p:tgtEl>
                                          <p:spTgt spid="14"/>
                                        </p:tgtEl>
                                        <p:attrNameLst>
                                          <p:attrName>ppt_x</p:attrName>
                                          <p:attrName>ppt_y</p:attrName>
                                        </p:attrNameLst>
                                      </p:cBhvr>
                                    </p:animMotion>
                                  </p:childTnLst>
                                </p:cTn>
                              </p:par>
                            </p:childTnLst>
                          </p:cTn>
                        </p:par>
                        <p:par>
                          <p:cTn id="13" fill="hold">
                            <p:stCondLst>
                              <p:cond delay="2000"/>
                            </p:stCondLst>
                            <p:childTnLst>
                              <p:par>
                                <p:cTn id="14" presetID="26" presetClass="emph" presetSubtype="0" fill="hold" grpId="1" nodeType="afterEffect">
                                  <p:stCondLst>
                                    <p:cond delay="0"/>
                                  </p:stCondLst>
                                  <p:iterate type="lt">
                                    <p:tmPct val="0"/>
                                  </p:iterate>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0" y="1600200"/>
            <a:ext cx="9144000" cy="5257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278993"/>
            <a:ext cx="9144000" cy="1092607"/>
          </a:xfrm>
          <a:prstGeom prst="rect">
            <a:avLst/>
          </a:prstGeom>
          <a:noFill/>
        </p:spPr>
        <p:txBody>
          <a:bodyPr wrap="square" rtlCol="0">
            <a:spAutoFit/>
          </a:bodyPr>
          <a:lstStyle/>
          <a:p>
            <a:pPr algn="ctr"/>
            <a:r>
              <a:rPr lang="en-US" sz="3000" b="1" dirty="0">
                <a:latin typeface="Cooper Std Black" pitchFamily="18" charset="0"/>
                <a:cs typeface="Times New Roman" pitchFamily="18" charset="0"/>
              </a:rPr>
              <a:t>LESSON 12</a:t>
            </a:r>
          </a:p>
          <a:p>
            <a:pPr algn="ctr"/>
            <a:r>
              <a:rPr lang="en-US" sz="3500" b="1" dirty="0">
                <a:solidFill>
                  <a:srgbClr val="FF0000"/>
                </a:solidFill>
                <a:latin typeface="Cooper Std Black" pitchFamily="18" charset="0"/>
                <a:cs typeface="Times New Roman" pitchFamily="18" charset="0"/>
              </a:rPr>
              <a:t>MY LORD AND MY GOD</a:t>
            </a:r>
            <a:endParaRPr lang="en-US" sz="3500" b="1" dirty="0">
              <a:latin typeface="Cooper Std Black" pitchFamily="18" charset="0"/>
              <a:cs typeface="Times New Roman" pitchFamily="18" charset="0"/>
            </a:endParaRPr>
          </a:p>
        </p:txBody>
      </p:sp>
      <p:pic>
        <p:nvPicPr>
          <p:cNvPr id="9" name="Content Placeholder 3" descr="9b782d701ff04e102efcba30a933ec2d.jpg"/>
          <p:cNvPicPr>
            <a:picLocks noGrp="1" noChangeAspect="1"/>
          </p:cNvPicPr>
          <p:nvPr>
            <p:ph idx="1"/>
          </p:nvPr>
        </p:nvPicPr>
        <p:blipFill>
          <a:blip r:embed="rId2" cstate="print">
            <a:lum contrast="20000"/>
          </a:blip>
          <a:stretch>
            <a:fillRect/>
          </a:stretch>
        </p:blipFill>
        <p:spPr>
          <a:xfrm>
            <a:off x="914400" y="1600200"/>
            <a:ext cx="7315200" cy="5257800"/>
          </a:xfrm>
          <a:prstGeom prst="rect">
            <a:avLst/>
          </a:prstGeom>
          <a:ln>
            <a:noFill/>
          </a:ln>
          <a:effectLst/>
        </p:spPr>
      </p:pic>
    </p:spTree>
    <p:extLst>
      <p:ext uri="{BB962C8B-B14F-4D97-AF65-F5344CB8AC3E}">
        <p14:creationId xmlns="" xmlns:p14="http://schemas.microsoft.com/office/powerpoint/2010/main" val="3886861740"/>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3657600" y="242292"/>
            <a:ext cx="5181600" cy="6463308"/>
          </a:xfrm>
          <a:prstGeom prst="rect">
            <a:avLst/>
          </a:prstGeom>
          <a:noFill/>
        </p:spPr>
        <p:txBody>
          <a:bodyPr wrap="square" rtlCol="0">
            <a:spAutoFit/>
          </a:bodyPr>
          <a:lstStyle/>
          <a:p>
            <a:pPr algn="just"/>
            <a:r>
              <a:rPr lang="en-US" sz="2300" dirty="0">
                <a:latin typeface="Arial Narrow" pitchFamily="34" charset="0"/>
                <a:cs typeface="Times New Roman" pitchFamily="18" charset="0"/>
              </a:rPr>
              <a:t>	Even though Jesus revealed himself to his disciples in several ways they could not comprehend his passion and death.  With the death of Jesus on Calvary they became disheartened and sorrowful.  All hopes shattered, at a loss as to what to do next, and afraid of the Jews, the disciples were gathered in a locked room.  The very night after the resurrection, Jesus came to the disciples.  Standing in their midst he said, </a:t>
            </a:r>
            <a:r>
              <a:rPr lang="en-US" sz="2300" dirty="0">
                <a:solidFill>
                  <a:srgbClr val="FF00FF"/>
                </a:solidFill>
                <a:latin typeface="Arial Narrow" pitchFamily="34" charset="0"/>
                <a:cs typeface="Times New Roman" pitchFamily="18" charset="0"/>
              </a:rPr>
              <a:t>“Peace be with you”.  </a:t>
            </a:r>
            <a:r>
              <a:rPr lang="en-US" sz="2300" dirty="0">
                <a:latin typeface="Arial Narrow" pitchFamily="34" charset="0"/>
                <a:cs typeface="Times New Roman" pitchFamily="18" charset="0"/>
              </a:rPr>
              <a:t>Saying this he showed them his hands and his side.  The disciples rejoiced at the sight of Jesus.  Jesus spoke to them again, saying, </a:t>
            </a:r>
            <a:r>
              <a:rPr lang="en-US" sz="2300" dirty="0">
                <a:solidFill>
                  <a:srgbClr val="FF00FF"/>
                </a:solidFill>
                <a:latin typeface="Arial Narrow" pitchFamily="34" charset="0"/>
                <a:cs typeface="Times New Roman" pitchFamily="18" charset="0"/>
              </a:rPr>
              <a:t>“Peace be with you” </a:t>
            </a:r>
            <a:r>
              <a:rPr lang="en-US" sz="2300" dirty="0">
                <a:latin typeface="Arial Narrow" pitchFamily="34" charset="0"/>
                <a:cs typeface="Times New Roman" pitchFamily="18" charset="0"/>
              </a:rPr>
              <a:t>(Jn. 20 19- 22).  Thus Jesus cleared all doubts and sorrows from the minds of his disciples and made them happy.  They experienced the love and the glory of the risen Lord. </a:t>
            </a:r>
            <a:endParaRPr lang="en-US" sz="2300" dirty="0">
              <a:solidFill>
                <a:srgbClr val="00B0F0"/>
              </a:solidFill>
              <a:latin typeface="Arial Narrow" pitchFamily="34" charset="0"/>
              <a:cs typeface="Times New Roman" pitchFamily="18" charset="0"/>
            </a:endParaRPr>
          </a:p>
        </p:txBody>
      </p:sp>
      <p:pic>
        <p:nvPicPr>
          <p:cNvPr id="4" name="Picture 3" descr="D:\web photo\class 6\2\22.jpg"/>
          <p:cNvPicPr>
            <a:picLocks noChangeAspect="1" noChangeArrowheads="1"/>
          </p:cNvPicPr>
          <p:nvPr/>
        </p:nvPicPr>
        <p:blipFill>
          <a:blip r:embed="rId2" cstate="print"/>
          <a:srcRect/>
          <a:stretch>
            <a:fillRect/>
          </a:stretch>
        </p:blipFill>
        <p:spPr bwMode="auto">
          <a:xfrm>
            <a:off x="-1" y="1143000"/>
            <a:ext cx="3398573" cy="4572000"/>
          </a:xfrm>
          <a:prstGeom prst="rect">
            <a:avLst/>
          </a:prstGeom>
          <a:noFill/>
        </p:spPr>
      </p:pic>
    </p:spTree>
    <p:extLst>
      <p:ext uri="{BB962C8B-B14F-4D97-AF65-F5344CB8AC3E}">
        <p14:creationId xmlns="" xmlns:p14="http://schemas.microsoft.com/office/powerpoint/2010/main"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3962400" y="967055"/>
            <a:ext cx="4876800" cy="5586145"/>
          </a:xfrm>
          <a:prstGeom prst="rect">
            <a:avLst/>
          </a:prstGeom>
          <a:noFill/>
        </p:spPr>
        <p:txBody>
          <a:bodyPr wrap="square" rtlCol="0">
            <a:spAutoFit/>
          </a:bodyPr>
          <a:lstStyle/>
          <a:p>
            <a:pPr algn="just"/>
            <a:endParaRPr lang="en-US" sz="2100" dirty="0">
              <a:latin typeface="Arial Narrow" pitchFamily="34" charset="0"/>
              <a:cs typeface="Times New Roman" pitchFamily="18" charset="0"/>
            </a:endParaRPr>
          </a:p>
          <a:p>
            <a:pPr algn="just"/>
            <a:r>
              <a:rPr lang="en-US" sz="2100" dirty="0">
                <a:latin typeface="Arial Narrow" pitchFamily="34" charset="0"/>
                <a:cs typeface="Times New Roman" pitchFamily="18" charset="0"/>
              </a:rPr>
              <a:t>	 When Jesus appeared to the disciples, Apostle Thomas was not there.  When he joined them the other disciples said to him, “We saw the Lord”.  But he said, </a:t>
            </a:r>
            <a:r>
              <a:rPr lang="en-US" sz="2100" dirty="0">
                <a:solidFill>
                  <a:srgbClr val="00B0F0"/>
                </a:solidFill>
                <a:latin typeface="Arial Narrow" pitchFamily="34" charset="0"/>
                <a:cs typeface="Times New Roman" pitchFamily="18" charset="0"/>
              </a:rPr>
              <a:t>“Unless I see the marks of the nails in his hands, and put my finger in the mark of the nails and my hands in his side, I will not believe”</a:t>
            </a:r>
            <a:r>
              <a:rPr lang="en-US" sz="2100" dirty="0">
                <a:latin typeface="Arial Narrow" pitchFamily="34" charset="0"/>
                <a:cs typeface="Times New Roman" pitchFamily="18" charset="0"/>
              </a:rPr>
              <a:t> (Jn. 20:25).  This reaction was the result of a mixed feeling; the pain of missing the resurrection experience that the others had and the strong wish that he also must get that experience.  Thomas was the disciple who was prepared to face even death to be with the Lord. When the other disciples tried to stop Jesus from visiting the house of Lazarus, it was Thomas who said with courage, “Let us also go and die with him” (Jn. 11: 16). </a:t>
            </a:r>
            <a:endParaRPr lang="en-US" sz="2100" dirty="0">
              <a:solidFill>
                <a:srgbClr val="00B0F0"/>
              </a:solidFill>
              <a:latin typeface="Arial Narrow" pitchFamily="34" charset="0"/>
              <a:cs typeface="Times New Roman" pitchFamily="18" charset="0"/>
            </a:endParaRPr>
          </a:p>
        </p:txBody>
      </p:sp>
      <p:sp>
        <p:nvSpPr>
          <p:cNvPr id="4" name="TextBox 3"/>
          <p:cNvSpPr txBox="1"/>
          <p:nvPr/>
        </p:nvSpPr>
        <p:spPr>
          <a:xfrm>
            <a:off x="0" y="360402"/>
            <a:ext cx="9144000" cy="553998"/>
          </a:xfrm>
          <a:prstGeom prst="rect">
            <a:avLst/>
          </a:prstGeom>
          <a:noFill/>
        </p:spPr>
        <p:txBody>
          <a:bodyPr wrap="square" rtlCol="0">
            <a:spAutoFit/>
          </a:bodyPr>
          <a:lstStyle/>
          <a:p>
            <a:pPr algn="ctr"/>
            <a:r>
              <a:rPr lang="en-US" sz="3000" b="1" dirty="0">
                <a:solidFill>
                  <a:srgbClr val="FF0000"/>
                </a:solidFill>
                <a:latin typeface="Cooper Std Black" pitchFamily="18" charset="0"/>
                <a:cs typeface="Times New Roman" pitchFamily="18" charset="0"/>
              </a:rPr>
              <a:t>PROFESSION OF FAITH OF ST. THOMAS</a:t>
            </a:r>
            <a:endParaRPr lang="en-US" sz="3000" b="1" dirty="0">
              <a:latin typeface="Cooper Std Black" pitchFamily="18" charset="0"/>
              <a:cs typeface="Times New Roman" pitchFamily="18" charset="0"/>
            </a:endParaRPr>
          </a:p>
        </p:txBody>
      </p:sp>
      <p:pic>
        <p:nvPicPr>
          <p:cNvPr id="7" name="Picture 6" descr="tumblr_lvpxgcMyPv1qluawko1_500.jpg"/>
          <p:cNvPicPr>
            <a:picLocks noChangeAspect="1"/>
          </p:cNvPicPr>
          <p:nvPr/>
        </p:nvPicPr>
        <p:blipFill>
          <a:blip r:embed="rId2" cstate="print"/>
          <a:srcRect b="8750"/>
          <a:stretch>
            <a:fillRect/>
          </a:stretch>
        </p:blipFill>
        <p:spPr>
          <a:xfrm>
            <a:off x="0" y="1600199"/>
            <a:ext cx="3733800" cy="4543837"/>
          </a:xfrm>
          <a:prstGeom prst="rect">
            <a:avLst/>
          </a:prstGeom>
          <a:ln>
            <a:noFill/>
          </a:ln>
          <a:effectLst/>
        </p:spPr>
      </p:pic>
    </p:spTree>
    <p:extLst>
      <p:ext uri="{BB962C8B-B14F-4D97-AF65-F5344CB8AC3E}">
        <p14:creationId xmlns="" xmlns:p14="http://schemas.microsoft.com/office/powerpoint/2010/main"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342543"/>
            <a:ext cx="8915400" cy="2400657"/>
          </a:xfrm>
          <a:prstGeom prst="rect">
            <a:avLst/>
          </a:prstGeom>
          <a:noFill/>
        </p:spPr>
        <p:txBody>
          <a:bodyPr wrap="square" rtlCol="0">
            <a:spAutoFit/>
          </a:bodyPr>
          <a:lstStyle/>
          <a:p>
            <a:pPr algn="just"/>
            <a:r>
              <a:rPr lang="en-US" sz="2500" dirty="0">
                <a:latin typeface="Arial Narrow" pitchFamily="34" charset="0"/>
                <a:cs typeface="Times New Roman" pitchFamily="18" charset="0"/>
              </a:rPr>
              <a:t>	Eight days later when the disciples were indoors like this, Thomas was also with them.  And the doors were closed.  Jesus came, stood in their midst and said, “Peace to you!” Then he said to Thomas, “Put your finger here and see my hands.  Reach out your hand and put it in my side.  Do not doubt, but believe” (Jn. 20: 26- 28).  Jesus was inviting Thomas to obtain the resurrection experience and to rise to the fullness of discipleship.</a:t>
            </a:r>
            <a:endParaRPr lang="en-US" sz="2500" dirty="0">
              <a:solidFill>
                <a:srgbClr val="00B0F0"/>
              </a:solidFill>
              <a:latin typeface="Arial Narrow" pitchFamily="34" charset="0"/>
              <a:cs typeface="Times New Roman" pitchFamily="18" charset="0"/>
            </a:endParaRPr>
          </a:p>
        </p:txBody>
      </p:sp>
      <p:pic>
        <p:nvPicPr>
          <p:cNvPr id="6" name="Picture 5" descr="tumblr_lvpxgcMyPv1qluawko1_500.jpg"/>
          <p:cNvPicPr>
            <a:picLocks noChangeAspect="1"/>
          </p:cNvPicPr>
          <p:nvPr/>
        </p:nvPicPr>
        <p:blipFill>
          <a:blip r:embed="rId2" cstate="print"/>
          <a:srcRect t="4686" b="40639"/>
          <a:stretch>
            <a:fillRect/>
          </a:stretch>
        </p:blipFill>
        <p:spPr>
          <a:xfrm>
            <a:off x="1909354" y="2971800"/>
            <a:ext cx="5329646" cy="3886200"/>
          </a:xfrm>
          <a:prstGeom prst="rect">
            <a:avLst/>
          </a:prstGeom>
          <a:ln>
            <a:noFill/>
          </a:ln>
          <a:effectLst/>
        </p:spPr>
      </p:pic>
    </p:spTree>
    <p:extLst>
      <p:ext uri="{BB962C8B-B14F-4D97-AF65-F5344CB8AC3E}">
        <p14:creationId xmlns="" xmlns:p14="http://schemas.microsoft.com/office/powerpoint/2010/main"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914400"/>
            <a:ext cx="8686800" cy="3170099"/>
          </a:xfrm>
          <a:prstGeom prst="rect">
            <a:avLst/>
          </a:prstGeom>
          <a:noFill/>
        </p:spPr>
        <p:txBody>
          <a:bodyPr wrap="square" rtlCol="0">
            <a:spAutoFit/>
          </a:bodyPr>
          <a:lstStyle/>
          <a:p>
            <a:pPr algn="just"/>
            <a:r>
              <a:rPr lang="en-US" sz="2500" dirty="0">
                <a:latin typeface="Arial Narrow" pitchFamily="34" charset="0"/>
                <a:cs typeface="Times New Roman" pitchFamily="18" charset="0"/>
              </a:rPr>
              <a:t>	Immediately on hearing these words of Jesus, Thomas said, </a:t>
            </a:r>
            <a:r>
              <a:rPr lang="en-US" sz="2500" dirty="0">
                <a:solidFill>
                  <a:srgbClr val="00B0F0"/>
                </a:solidFill>
                <a:latin typeface="Arial Narrow" pitchFamily="34" charset="0"/>
                <a:cs typeface="Times New Roman" pitchFamily="18" charset="0"/>
              </a:rPr>
              <a:t>“My Lord, My God.” Jesus said to him, “Have you believed because you have seen me?  Blessed are those who have not seen and yet come to believe”</a:t>
            </a:r>
            <a:r>
              <a:rPr lang="en-US" sz="2500" dirty="0">
                <a:latin typeface="Arial Narrow" pitchFamily="34" charset="0"/>
                <a:cs typeface="Times New Roman" pitchFamily="18" charset="0"/>
              </a:rPr>
              <a:t> (Jn. 20: 28- 29).  Thomas was confessing Jesus as Lord and God.  That was the most sublime declaration of faith.  </a:t>
            </a:r>
          </a:p>
          <a:p>
            <a:pPr algn="just"/>
            <a:r>
              <a:rPr lang="en-US" sz="2500" dirty="0">
                <a:latin typeface="Arial Narrow" pitchFamily="34" charset="0"/>
                <a:cs typeface="Times New Roman" pitchFamily="18" charset="0"/>
              </a:rPr>
              <a:t>	Faith is the response to divine revelation.  Believing in your heart that Jesus is Lord and confessing it with your lips is the demonstration of faith (Rom. 10: 9). </a:t>
            </a:r>
          </a:p>
        </p:txBody>
      </p:sp>
      <p:sp>
        <p:nvSpPr>
          <p:cNvPr id="3" name="TextBox 2"/>
          <p:cNvSpPr txBox="1"/>
          <p:nvPr/>
        </p:nvSpPr>
        <p:spPr>
          <a:xfrm>
            <a:off x="0" y="207258"/>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MY LORD, MY GOD</a:t>
            </a:r>
            <a:endParaRPr lang="en-US" sz="3500" b="1" dirty="0">
              <a:latin typeface="Cooper Std Black" pitchFamily="18" charset="0"/>
              <a:cs typeface="Times New Roman" pitchFamily="18" charset="0"/>
            </a:endParaRPr>
          </a:p>
        </p:txBody>
      </p:sp>
      <p:pic>
        <p:nvPicPr>
          <p:cNvPr id="6" name="Picture 2" descr="D:\web photo\class6\mylordmyGod.jpg"/>
          <p:cNvPicPr>
            <a:picLocks noChangeAspect="1" noChangeArrowheads="1"/>
          </p:cNvPicPr>
          <p:nvPr/>
        </p:nvPicPr>
        <p:blipFill>
          <a:blip r:embed="rId2" cstate="print"/>
          <a:srcRect b="7500"/>
          <a:stretch>
            <a:fillRect/>
          </a:stretch>
        </p:blipFill>
        <p:spPr bwMode="auto">
          <a:xfrm>
            <a:off x="2438400" y="4289702"/>
            <a:ext cx="4191000" cy="2568297"/>
          </a:xfrm>
          <a:prstGeom prst="rect">
            <a:avLst/>
          </a:prstGeom>
          <a:noFill/>
        </p:spPr>
      </p:pic>
    </p:spTree>
    <p:extLst>
      <p:ext uri="{BB962C8B-B14F-4D97-AF65-F5344CB8AC3E}">
        <p14:creationId xmlns="" xmlns:p14="http://schemas.microsoft.com/office/powerpoint/2010/main"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207258"/>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CHRIST EXPERIENCE</a:t>
            </a:r>
            <a:endParaRPr lang="en-US" sz="3500" b="1" dirty="0">
              <a:latin typeface="Cooper Std Black" pitchFamily="18" charset="0"/>
              <a:cs typeface="Times New Roman" pitchFamily="18" charset="0"/>
            </a:endParaRPr>
          </a:p>
        </p:txBody>
      </p:sp>
      <p:sp>
        <p:nvSpPr>
          <p:cNvPr id="6" name="TextBox 5"/>
          <p:cNvSpPr txBox="1"/>
          <p:nvPr/>
        </p:nvSpPr>
        <p:spPr>
          <a:xfrm>
            <a:off x="3505200" y="1103055"/>
            <a:ext cx="5562600" cy="2354491"/>
          </a:xfrm>
          <a:prstGeom prst="rect">
            <a:avLst/>
          </a:prstGeom>
          <a:noFill/>
        </p:spPr>
        <p:txBody>
          <a:bodyPr wrap="square" rtlCol="0">
            <a:spAutoFit/>
          </a:bodyPr>
          <a:lstStyle/>
          <a:p>
            <a:pPr algn="just"/>
            <a:r>
              <a:rPr lang="en-US" sz="2100" dirty="0">
                <a:latin typeface="Arial Narrow" pitchFamily="34" charset="0"/>
                <a:cs typeface="Times New Roman" pitchFamily="18" charset="0"/>
              </a:rPr>
              <a:t>	 A disciple is one who lives with the master, understands him and experiences his love.  Jesus also took his disciples around with him and taught them.   He made them participate in the  miracles  and signs.   He  explained  to hem his concepts of the Kingdom of God.  Thus he gave an opportunity to his disciples to realize who he was.</a:t>
            </a:r>
            <a:endParaRPr lang="en-US" sz="2100" dirty="0">
              <a:solidFill>
                <a:srgbClr val="FF00FF"/>
              </a:solidFill>
              <a:latin typeface="Arial Narrow" pitchFamily="34" charset="0"/>
              <a:cs typeface="Times New Roman" pitchFamily="18" charset="0"/>
            </a:endParaRPr>
          </a:p>
        </p:txBody>
      </p:sp>
      <p:pic>
        <p:nvPicPr>
          <p:cNvPr id="5" name="Picture 2" descr="D:\web photo\class 6\2\600-Jesus-ResurrectedDisciples10.jpg"/>
          <p:cNvPicPr>
            <a:picLocks noChangeAspect="1" noChangeArrowheads="1"/>
          </p:cNvPicPr>
          <p:nvPr/>
        </p:nvPicPr>
        <p:blipFill>
          <a:blip r:embed="rId2" cstate="print"/>
          <a:srcRect/>
          <a:stretch>
            <a:fillRect/>
          </a:stretch>
        </p:blipFill>
        <p:spPr bwMode="auto">
          <a:xfrm>
            <a:off x="0" y="1066800"/>
            <a:ext cx="3352800" cy="2514600"/>
          </a:xfrm>
          <a:prstGeom prst="rect">
            <a:avLst/>
          </a:prstGeom>
          <a:noFill/>
        </p:spPr>
      </p:pic>
      <p:sp>
        <p:nvSpPr>
          <p:cNvPr id="7" name="TextBox 6"/>
          <p:cNvSpPr txBox="1"/>
          <p:nvPr/>
        </p:nvSpPr>
        <p:spPr>
          <a:xfrm>
            <a:off x="152400" y="3581400"/>
            <a:ext cx="8839200" cy="3139321"/>
          </a:xfrm>
          <a:prstGeom prst="rect">
            <a:avLst/>
          </a:prstGeom>
          <a:noFill/>
        </p:spPr>
        <p:txBody>
          <a:bodyPr wrap="square" rtlCol="0">
            <a:spAutoFit/>
          </a:bodyPr>
          <a:lstStyle/>
          <a:p>
            <a:pPr algn="just"/>
            <a:r>
              <a:rPr lang="en-US" sz="2200" dirty="0">
                <a:latin typeface="Arial Narrow" pitchFamily="34" charset="0"/>
                <a:cs typeface="Times New Roman" pitchFamily="18" charset="0"/>
              </a:rPr>
              <a:t>	Only those who had been with Jesus and knew him closely can proclaim him.  St,. John, the apostle points out this as the authority for their preaching.  “We declare to you what we have heard, what we have seen with our eyes, what we have looked at and what we have touched with our hands, concerning the word of life” (1 Jn. 1: 1).  This same Christ experience was the criterion that Peter suggested for electing a new disciple to fill the vacancy left by Judas Iscariot. Peter said, “He should be one of the men who have accompanied us during all the time that the Lord Jesus was with us, beginning from the baptism of John until the day when he was taken up from us” (Acts 1: 21- 22).</a:t>
            </a:r>
            <a:endParaRPr lang="en-US" sz="2200" dirty="0">
              <a:solidFill>
                <a:srgbClr val="FF00FF"/>
              </a:solidFill>
              <a:latin typeface="Arial Narrow" pitchFamily="34" charset="0"/>
              <a:cs typeface="Times New Roman" pitchFamily="18" charset="0"/>
            </a:endParaRPr>
          </a:p>
        </p:txBody>
      </p:sp>
    </p:spTree>
    <p:extLst>
      <p:ext uri="{BB962C8B-B14F-4D97-AF65-F5344CB8AC3E}">
        <p14:creationId xmlns="" xmlns:p14="http://schemas.microsoft.com/office/powerpoint/2010/main"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4648200" y="914400"/>
            <a:ext cx="4191000" cy="3647152"/>
          </a:xfrm>
          <a:prstGeom prst="rect">
            <a:avLst/>
          </a:prstGeom>
          <a:noFill/>
        </p:spPr>
        <p:txBody>
          <a:bodyPr wrap="square" rtlCol="0">
            <a:spAutoFit/>
          </a:bodyPr>
          <a:lstStyle/>
          <a:p>
            <a:pPr algn="just"/>
            <a:r>
              <a:rPr lang="en-US" sz="2100" dirty="0">
                <a:latin typeface="Arial Narrow" pitchFamily="34" charset="0"/>
                <a:cs typeface="Times New Roman" pitchFamily="18" charset="0"/>
              </a:rPr>
              <a:t>	 Whenever the risen Jesus made an appearance, his greeting was “Peace be with you”.  During the holy Mass, the celebrant offers the same greeting to the congregation.  When the celebrant addresses the congregation with the greeting </a:t>
            </a:r>
            <a:r>
              <a:rPr lang="en-US" sz="2100" dirty="0">
                <a:solidFill>
                  <a:srgbClr val="FF00FF"/>
                </a:solidFill>
                <a:latin typeface="Arial Narrow" pitchFamily="34" charset="0"/>
                <a:cs typeface="Times New Roman" pitchFamily="18" charset="0"/>
              </a:rPr>
              <a:t>'peace be with you', </a:t>
            </a:r>
            <a:r>
              <a:rPr lang="en-US" sz="2100" dirty="0">
                <a:latin typeface="Arial Narrow" pitchFamily="34" charset="0"/>
                <a:cs typeface="Times New Roman" pitchFamily="18" charset="0"/>
              </a:rPr>
              <a:t>the congregation responds with the words, </a:t>
            </a:r>
            <a:r>
              <a:rPr lang="en-US" sz="2100" dirty="0">
                <a:solidFill>
                  <a:srgbClr val="00B0F0"/>
                </a:solidFill>
                <a:latin typeface="Arial Narrow" pitchFamily="34" charset="0"/>
                <a:cs typeface="Times New Roman" pitchFamily="18" charset="0"/>
              </a:rPr>
              <a:t>'with you and your spirit also'. </a:t>
            </a:r>
            <a:r>
              <a:rPr lang="en-US" sz="2100" dirty="0">
                <a:latin typeface="Arial Narrow" pitchFamily="34" charset="0"/>
                <a:cs typeface="Times New Roman" pitchFamily="18" charset="0"/>
              </a:rPr>
              <a:t> This greeting implies the wish “May Jesus, who is peace, be with us”. </a:t>
            </a:r>
          </a:p>
        </p:txBody>
      </p:sp>
      <p:sp>
        <p:nvSpPr>
          <p:cNvPr id="3" name="TextBox 2"/>
          <p:cNvSpPr txBox="1"/>
          <p:nvPr/>
        </p:nvSpPr>
        <p:spPr>
          <a:xfrm>
            <a:off x="0" y="202049"/>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WISHING PEACE</a:t>
            </a:r>
            <a:endParaRPr lang="en-US" sz="3500" b="1" dirty="0">
              <a:latin typeface="Cooper Std Black" pitchFamily="18" charset="0"/>
              <a:cs typeface="Times New Roman" pitchFamily="18" charset="0"/>
            </a:endParaRPr>
          </a:p>
        </p:txBody>
      </p:sp>
      <p:sp>
        <p:nvSpPr>
          <p:cNvPr id="5" name="TextBox 4"/>
          <p:cNvSpPr txBox="1"/>
          <p:nvPr/>
        </p:nvSpPr>
        <p:spPr>
          <a:xfrm>
            <a:off x="228600" y="4941838"/>
            <a:ext cx="8610600" cy="1154162"/>
          </a:xfrm>
          <a:prstGeom prst="rect">
            <a:avLst/>
          </a:prstGeom>
          <a:noFill/>
        </p:spPr>
        <p:txBody>
          <a:bodyPr wrap="square" rtlCol="0">
            <a:spAutoFit/>
          </a:bodyPr>
          <a:lstStyle/>
          <a:p>
            <a:pPr algn="just"/>
            <a:r>
              <a:rPr lang="en-US" sz="2300" dirty="0">
                <a:latin typeface="Arial Narrow" pitchFamily="34" charset="0"/>
                <a:cs typeface="Times New Roman" pitchFamily="18" charset="0"/>
              </a:rPr>
              <a:t>	 May the profession of faith of our father, St. Thomas, the apostle, be ours as well.  Let us proclaim Jesus as our Lord and our God.  Let us live with Jesus, for Jesus and in Jesus.</a:t>
            </a:r>
          </a:p>
        </p:txBody>
      </p:sp>
      <p:pic>
        <p:nvPicPr>
          <p:cNvPr id="8" name="Picture 2" descr="D:\web photo\class 6\2\He-is-risen1.jpg"/>
          <p:cNvPicPr>
            <a:picLocks noChangeAspect="1" noChangeArrowheads="1"/>
          </p:cNvPicPr>
          <p:nvPr/>
        </p:nvPicPr>
        <p:blipFill>
          <a:blip r:embed="rId2" cstate="print">
            <a:lum contrast="10000"/>
          </a:blip>
          <a:srcRect/>
          <a:stretch>
            <a:fillRect/>
          </a:stretch>
        </p:blipFill>
        <p:spPr bwMode="auto">
          <a:xfrm>
            <a:off x="0" y="1207093"/>
            <a:ext cx="4572001" cy="3136307"/>
          </a:xfrm>
          <a:prstGeom prst="rect">
            <a:avLst/>
          </a:prstGeom>
          <a:noFill/>
        </p:spPr>
      </p:pic>
    </p:spTree>
    <p:extLst>
      <p:ext uri="{BB962C8B-B14F-4D97-AF65-F5344CB8AC3E}">
        <p14:creationId xmlns="" xmlns:p14="http://schemas.microsoft.com/office/powerpoint/2010/main"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2362200"/>
            <a:ext cx="8534400" cy="2362200"/>
          </a:xfrm>
          <a:prstGeom prst="rect">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 y="1981200"/>
            <a:ext cx="8534400" cy="23622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914400" y="1981200"/>
            <a:ext cx="7315200" cy="838200"/>
          </a:xfrm>
        </p:spPr>
        <p:txBody>
          <a:bodyPr>
            <a:normAutofit/>
          </a:bodyPr>
          <a:lstStyle/>
          <a:p>
            <a:pPr algn="ctr"/>
            <a:r>
              <a:rPr lang="en-US" sz="3500" b="1" dirty="0">
                <a:solidFill>
                  <a:srgbClr val="FF00FF"/>
                </a:solidFill>
                <a:latin typeface="Cooper Std Black" pitchFamily="18" charset="0"/>
                <a:cs typeface="Times New Roman" pitchFamily="18" charset="0"/>
              </a:rPr>
              <a:t>Let us pray</a:t>
            </a:r>
          </a:p>
        </p:txBody>
      </p:sp>
      <p:sp>
        <p:nvSpPr>
          <p:cNvPr id="5" name="Content Placeholder 2"/>
          <p:cNvSpPr>
            <a:spLocks noGrp="1"/>
          </p:cNvSpPr>
          <p:nvPr>
            <p:ph idx="1"/>
          </p:nvPr>
        </p:nvSpPr>
        <p:spPr>
          <a:xfrm>
            <a:off x="152400" y="2819400"/>
            <a:ext cx="8458200" cy="1143000"/>
          </a:xfrm>
        </p:spPr>
        <p:txBody>
          <a:bodyPr>
            <a:noAutofit/>
          </a:bodyPr>
          <a:lstStyle/>
          <a:p>
            <a:pPr algn="ctr">
              <a:buNone/>
            </a:pPr>
            <a:r>
              <a:rPr lang="en-US" sz="3000" dirty="0">
                <a:solidFill>
                  <a:schemeClr val="tx1"/>
                </a:solidFill>
                <a:latin typeface="Arial Narrow" pitchFamily="34" charset="0"/>
                <a:cs typeface="Times New Roman" pitchFamily="18" charset="0"/>
              </a:rPr>
              <a:t>Lord Jesus, give India missionaries who are ready even to die with you following the model of the Apostle St. Thomas who dared to die for you.</a:t>
            </a:r>
            <a:endParaRPr lang="en-US" sz="3000" dirty="0">
              <a:solidFill>
                <a:schemeClr val="tx1"/>
              </a:solidFill>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1124</TotalTime>
  <Words>238</Words>
  <Application>Microsoft Office PowerPoint</Application>
  <PresentationFormat>On-screen Show (4:3)</PresentationFormat>
  <Paragraphs>40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Trek</vt:lpstr>
      <vt:lpstr>CATECHETICAL TEXTBOOK SERIES OF THE SYRO - MALABAR CHURCH</vt:lpstr>
      <vt:lpstr>Slide 2</vt:lpstr>
      <vt:lpstr>Slide 3</vt:lpstr>
      <vt:lpstr>Slide 4</vt:lpstr>
      <vt:lpstr>Slide 5</vt:lpstr>
      <vt:lpstr>Slide 6</vt:lpstr>
      <vt:lpstr>Slide 7</vt:lpstr>
      <vt:lpstr>Slide 8</vt:lpstr>
      <vt:lpstr>Let us pray</vt:lpstr>
      <vt:lpstr>Read the word of god: </vt:lpstr>
      <vt:lpstr>WORD OF GOD FOR GUIDANCE </vt:lpstr>
      <vt:lpstr>LET US DO:</vt:lpstr>
      <vt:lpstr>MY DECISION</vt:lpstr>
      <vt:lpstr>LET US Find out the answer</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Jobin</dc:creator>
  <cp:lastModifiedBy>Administrator</cp:lastModifiedBy>
  <cp:revision>286</cp:revision>
  <dcterms:created xsi:type="dcterms:W3CDTF">2006-08-16T00:00:00Z</dcterms:created>
  <dcterms:modified xsi:type="dcterms:W3CDTF">2015-10-01T08:46:24Z</dcterms:modified>
</cp:coreProperties>
</file>